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8"/>
  </p:notesMasterIdLst>
  <p:handoutMasterIdLst>
    <p:handoutMasterId r:id="rId9"/>
  </p:handoutMasterIdLst>
  <p:sldIdLst>
    <p:sldId id="432" r:id="rId2"/>
    <p:sldId id="437" r:id="rId3"/>
    <p:sldId id="439" r:id="rId4"/>
    <p:sldId id="440" r:id="rId5"/>
    <p:sldId id="441" r:id="rId6"/>
    <p:sldId id="442" r:id="rId7"/>
  </p:sldIdLst>
  <p:sldSz cx="9144000" cy="6858000" type="screen4x3"/>
  <p:notesSz cx="6742113" cy="987266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2222"/>
    <a:srgbClr val="CC0000"/>
    <a:srgbClr val="4FB4FF"/>
    <a:srgbClr val="73A1D3"/>
    <a:srgbClr val="FC0297"/>
    <a:srgbClr val="6C0000"/>
    <a:srgbClr val="5F2121"/>
    <a:srgbClr val="B6A9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 autoAdjust="0"/>
    <p:restoredTop sz="86682" autoAdjust="0"/>
  </p:normalViewPr>
  <p:slideViewPr>
    <p:cSldViewPr snapToGrid="0">
      <p:cViewPr varScale="1">
        <p:scale>
          <a:sx n="101" d="100"/>
          <a:sy n="101" d="100"/>
        </p:scale>
        <p:origin x="1404" y="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18971" y="0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83D853-EF7C-4988-8880-9ED4B78DD19F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377316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18971" y="9377316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513942-B998-426A-A3D1-C24EEC0EE24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05318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tiff>
</file>

<file path=ppt/media/image2.png>
</file>

<file path=ppt/media/image3.png>
</file>

<file path=ppt/media/image4.png>
</file>

<file path=ppt/media/image5.gi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8971" y="0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8E7BE8-8635-4BC4-A89A-2062F46F288C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03288" y="739775"/>
            <a:ext cx="4935537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4212" y="4689516"/>
            <a:ext cx="5393690" cy="444269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7316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8971" y="9377316"/>
            <a:ext cx="2921582" cy="4936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A5B90F-58F0-4A72-9AC2-A146C412034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357693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7158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tif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タイトルとコンテンツ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8080" y="155298"/>
            <a:ext cx="7924800" cy="506412"/>
          </a:xfrm>
        </p:spPr>
        <p:txBody>
          <a:bodyPr/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63580" y="6492874"/>
            <a:ext cx="1524000" cy="365125"/>
          </a:xfrm>
        </p:spPr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7111" y="6492876"/>
            <a:ext cx="2895600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6611" y="6492875"/>
            <a:ext cx="990600" cy="365125"/>
          </a:xfrm>
        </p:spPr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908720"/>
            <a:ext cx="7924800" cy="480628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pic>
        <p:nvPicPr>
          <p:cNvPr id="7" name="Picture 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654050"/>
            <a:ext cx="9040812" cy="4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131763"/>
            <a:ext cx="9040812" cy="46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8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66675"/>
            <a:ext cx="9040812" cy="4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9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025" y="31750"/>
            <a:ext cx="685800" cy="719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白紙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018080" y="155298"/>
            <a:ext cx="7924800" cy="50641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pic>
        <p:nvPicPr>
          <p:cNvPr id="6" name="Picture 1"/>
          <p:cNvPicPr>
            <a:picLocks noChangeAspect="1" noChangeArrowheads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654050"/>
            <a:ext cx="9040812" cy="4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131763"/>
            <a:ext cx="9040812" cy="46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/>
          <p:cNvPicPr>
            <a:picLocks noChangeAspect="1" noChangeArrowheads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66675"/>
            <a:ext cx="9040812" cy="4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9"/>
          <p:cNvPicPr>
            <a:picLocks noChangeAspect="1" noChangeArrowheads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025" y="31750"/>
            <a:ext cx="685800" cy="719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6463580" y="6492874"/>
            <a:ext cx="1524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243342A-F833-4588-9B1A-000E35780E14}" type="datetimeFigureOut">
              <a:rPr lang="ja-JP" altLang="en-US" smtClean="0"/>
              <a:pPr/>
              <a:t>2016/9/2</a:t>
            </a:fld>
            <a:endParaRPr lang="ja-JP" alt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7111" y="6492876"/>
            <a:ext cx="28956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ja-JP" alt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6611" y="6492875"/>
            <a:ext cx="9906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038E350-8D99-47B2-B23D-0F56B64D943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9128020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白紙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656943" y="6492875"/>
            <a:ext cx="1524000" cy="365125"/>
          </a:xfrm>
        </p:spPr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51543" y="6492875"/>
            <a:ext cx="2895600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485743" y="6492875"/>
            <a:ext cx="990600" cy="365125"/>
          </a:xfrm>
        </p:spPr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5" name="Picture 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654050"/>
            <a:ext cx="9040812" cy="4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131763"/>
            <a:ext cx="9040812" cy="46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66675"/>
            <a:ext cx="9040812" cy="4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図 9" descr="電通校章2大きい.gif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323528" y="86692"/>
            <a:ext cx="964899" cy="606004"/>
          </a:xfrm>
          <a:prstGeom prst="rect">
            <a:avLst/>
          </a:prstGeom>
          <a:noFill/>
          <a:effectLst>
            <a:glow rad="203200">
              <a:schemeClr val="bg1"/>
            </a:glow>
          </a:effectLst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288426" y="155298"/>
            <a:ext cx="7654453" cy="506412"/>
          </a:xfr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2175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白紙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656943" y="6492875"/>
            <a:ext cx="1524000" cy="365125"/>
          </a:xfrm>
        </p:spPr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51543" y="6492875"/>
            <a:ext cx="2895600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485743" y="6492875"/>
            <a:ext cx="990600" cy="365125"/>
          </a:xfrm>
        </p:spPr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5" name="Picture 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654050"/>
            <a:ext cx="9040812" cy="4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131763"/>
            <a:ext cx="9040812" cy="46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66675"/>
            <a:ext cx="9040812" cy="4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図 9" descr="電通校章2大きい.gif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323528" y="86692"/>
            <a:ext cx="964899" cy="606004"/>
          </a:xfrm>
          <a:prstGeom prst="rect">
            <a:avLst/>
          </a:prstGeom>
          <a:noFill/>
          <a:effectLst>
            <a:glow rad="203200">
              <a:schemeClr val="bg1"/>
            </a:glow>
          </a:effectLst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288426" y="155298"/>
            <a:ext cx="7654453" cy="506412"/>
          </a:xfrm>
        </p:spPr>
        <p:txBody>
          <a:bodyPr/>
          <a:lstStyle>
            <a:lvl1pPr>
              <a:defRPr>
                <a:latin typeface="+mn-ea"/>
                <a:ea typeface="+mn-ea"/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pic>
        <p:nvPicPr>
          <p:cNvPr id="12" name="図 11"/>
          <p:cNvPicPr>
            <a:picLocks noChangeAspect="1"/>
          </p:cNvPicPr>
          <p:nvPr userDrawn="1"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50" y="661710"/>
            <a:ext cx="8286750" cy="591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90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白紙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656943" y="6492875"/>
            <a:ext cx="1524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243342A-F833-4588-9B1A-000E35780E14}" type="datetimeFigureOut">
              <a:rPr lang="ja-JP" altLang="en-US" smtClean="0"/>
              <a:pPr/>
              <a:t>2016/9/2</a:t>
            </a:fld>
            <a:endParaRPr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51543" y="6492875"/>
            <a:ext cx="28956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485743" y="6492875"/>
            <a:ext cx="9906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038E350-8D99-47B2-B23D-0F56B64D9430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5" name="Picture 1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654050"/>
            <a:ext cx="9040812" cy="4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131763"/>
            <a:ext cx="9040812" cy="46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" y="66675"/>
            <a:ext cx="9040812" cy="46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図 9" descr="電通校章2大きい.gif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323528" y="86692"/>
            <a:ext cx="964899" cy="606004"/>
          </a:xfrm>
          <a:prstGeom prst="rect">
            <a:avLst/>
          </a:prstGeom>
          <a:noFill/>
          <a:effectLst>
            <a:glow rad="203200">
              <a:schemeClr val="bg1"/>
            </a:glow>
          </a:effectLst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288426" y="155298"/>
            <a:ext cx="7654453" cy="506412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ea"/>
                <a:ea typeface="+mn-ea"/>
              </a:defRPr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720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alphaModFix amt="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F243342A-F833-4588-9B1A-000E35780E14}" type="datetimeFigureOut">
              <a:rPr kumimoji="1" lang="ja-JP" altLang="en-US" smtClean="0"/>
              <a:t>2016/9/2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E038E350-8D99-47B2-B23D-0F56B64D943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6" r:id="rId3"/>
    <p:sldLayoutId id="2147483697" r:id="rId4"/>
    <p:sldLayoutId id="2147483699" r:id="rId5"/>
    <p:sldLayoutId id="2147483698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kumimoji="1"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kumimoji="1"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kumimoji="1"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kumimoji="1"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kumimoji="1"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kumimoji="1"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kumimoji="1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kumimoji="1"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kumimoji="1"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kumimoji="1"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kumimoji="1" lang="ja-JP" altLang="en-US" sz="5400" b="1" dirty="0" smtClean="0"/>
              <a:t>説明書</a:t>
            </a:r>
            <a:endParaRPr kumimoji="1" lang="ja-JP" altLang="en-US" sz="5400" b="1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4211960" y="6211669"/>
            <a:ext cx="4824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 dirty="0" smtClean="0"/>
              <a:t>作成：須貸　拓馬</a:t>
            </a:r>
            <a:endParaRPr lang="en-US" altLang="ja-JP" dirty="0" smtClean="0"/>
          </a:p>
          <a:p>
            <a:pPr algn="r"/>
            <a:r>
              <a:rPr kumimoji="1" lang="en-US" altLang="ja-JP" dirty="0" smtClean="0"/>
              <a:t>September 1</a:t>
            </a:r>
            <a:r>
              <a:rPr kumimoji="1" lang="en-US" altLang="ja-JP" baseline="30000" dirty="0" smtClean="0"/>
              <a:t>st</a:t>
            </a:r>
            <a:r>
              <a:rPr kumimoji="1" lang="en-US" altLang="ja-JP" dirty="0" smtClean="0"/>
              <a:t> 2016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523875" y="1533525"/>
            <a:ext cx="3209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TS_3dManualBranch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075" y="2018744"/>
            <a:ext cx="5162550" cy="3684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6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Create Branch point in 3d image</a:t>
            </a:r>
            <a:endParaRPr kumimoji="1" lang="ja-JP" altLang="en-US" dirty="0"/>
          </a:p>
        </p:txBody>
      </p:sp>
      <p:sp>
        <p:nvSpPr>
          <p:cNvPr id="13" name="正方形/長方形 12"/>
          <p:cNvSpPr/>
          <p:nvPr/>
        </p:nvSpPr>
        <p:spPr>
          <a:xfrm>
            <a:off x="1288426" y="967085"/>
            <a:ext cx="687705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dirty="0" smtClean="0"/>
              <a:t>構文は </a:t>
            </a:r>
            <a:endParaRPr lang="en-US" altLang="ja-JP" dirty="0" smtClean="0"/>
          </a:p>
          <a:p>
            <a:r>
              <a:rPr lang="ja-JP" altLang="en-US" dirty="0" smtClean="0"/>
              <a:t>TS_3dManualBranch</a:t>
            </a:r>
            <a:r>
              <a:rPr lang="ja-JP" altLang="en-US" dirty="0"/>
              <a:t>(</a:t>
            </a:r>
            <a:r>
              <a:rPr lang="ja-JP" altLang="en-US" dirty="0" smtClean="0"/>
              <a:t>Normalized</a:t>
            </a:r>
            <a:r>
              <a:rPr lang="en-US" altLang="ja-JP" dirty="0" smtClean="0"/>
              <a:t>_</a:t>
            </a:r>
            <a:r>
              <a:rPr lang="ja-JP" altLang="en-US" dirty="0" smtClean="0"/>
              <a:t>Image</a:t>
            </a:r>
            <a:r>
              <a:rPr lang="ja-JP" altLang="en-US" dirty="0"/>
              <a:t>,</a:t>
            </a:r>
            <a:r>
              <a:rPr lang="ja-JP" altLang="en-US" dirty="0" smtClean="0"/>
              <a:t>BranchPoint</a:t>
            </a:r>
            <a:r>
              <a:rPr lang="en-US" altLang="ja-JP" dirty="0" smtClean="0"/>
              <a:t>data</a:t>
            </a:r>
            <a:r>
              <a:rPr lang="ja-JP" altLang="en-US" dirty="0" smtClean="0"/>
              <a:t>)</a:t>
            </a:r>
            <a:endParaRPr lang="en-US" altLang="ja-JP" dirty="0" smtClean="0"/>
          </a:p>
          <a:p>
            <a:r>
              <a:rPr lang="ja-JP" altLang="en-US" dirty="0" smtClean="0"/>
              <a:t>●</a:t>
            </a:r>
            <a:r>
              <a:rPr lang="en-US" altLang="ja-JP" dirty="0" err="1" smtClean="0"/>
              <a:t>Normalized_Image</a:t>
            </a:r>
            <a:r>
              <a:rPr lang="ja-JP" altLang="en-US" dirty="0" smtClean="0"/>
              <a:t>は</a:t>
            </a:r>
            <a:r>
              <a:rPr lang="en-US" altLang="ja-JP" dirty="0" smtClean="0"/>
              <a:t>uint8</a:t>
            </a:r>
            <a:r>
              <a:rPr lang="ja-JP" altLang="en-US" dirty="0" smtClean="0"/>
              <a:t>クラスを推奨。</a:t>
            </a:r>
            <a:r>
              <a:rPr lang="en-US" altLang="ja-JP" dirty="0" smtClean="0"/>
              <a:t>Logical</a:t>
            </a:r>
            <a:r>
              <a:rPr lang="ja-JP" altLang="en-US" dirty="0" smtClean="0"/>
              <a:t>クラスも可能。</a:t>
            </a:r>
            <a:endParaRPr lang="en-US" altLang="ja-JP" dirty="0" smtClean="0"/>
          </a:p>
          <a:p>
            <a:r>
              <a:rPr lang="ja-JP" altLang="en-US" dirty="0" smtClean="0"/>
              <a:t>　深さ方向に</a:t>
            </a:r>
            <a:r>
              <a:rPr lang="en-US" altLang="ja-JP" dirty="0" smtClean="0"/>
              <a:t>Normalize</a:t>
            </a:r>
            <a:r>
              <a:rPr lang="ja-JP" altLang="en-US" dirty="0" smtClean="0"/>
              <a:t>されたものがいい。</a:t>
            </a:r>
            <a:endParaRPr lang="en-US" altLang="ja-JP" dirty="0" smtClean="0"/>
          </a:p>
          <a:p>
            <a:r>
              <a:rPr lang="ja-JP" altLang="en-US" dirty="0" smtClean="0"/>
              <a:t>●</a:t>
            </a:r>
            <a:r>
              <a:rPr lang="en-US" altLang="ja-JP" dirty="0" err="1" smtClean="0"/>
              <a:t>BranchPointdata</a:t>
            </a:r>
            <a:r>
              <a:rPr lang="ja-JP" altLang="en-US" dirty="0" smtClean="0"/>
              <a:t>は</a:t>
            </a:r>
            <a:r>
              <a:rPr lang="en-US" altLang="ja-JP" dirty="0" smtClean="0"/>
              <a:t>logical</a:t>
            </a:r>
            <a:r>
              <a:rPr lang="ja-JP" altLang="en-US" dirty="0" smtClean="0"/>
              <a:t>クラスのみ。</a:t>
            </a:r>
            <a:endParaRPr lang="en-US" altLang="ja-JP" dirty="0" smtClean="0"/>
          </a:p>
          <a:p>
            <a:r>
              <a:rPr lang="ja-JP" altLang="en-US" dirty="0" smtClean="0"/>
              <a:t>　</a:t>
            </a:r>
            <a:r>
              <a:rPr lang="en-US" altLang="ja-JP" dirty="0" smtClean="0"/>
              <a:t>size(</a:t>
            </a:r>
            <a:r>
              <a:rPr lang="en-US" altLang="ja-JP" dirty="0" err="1" smtClean="0"/>
              <a:t>Normalized_Image</a:t>
            </a:r>
            <a:r>
              <a:rPr lang="en-US" altLang="ja-JP" dirty="0" smtClean="0"/>
              <a:t>)==size(</a:t>
            </a:r>
            <a:r>
              <a:rPr lang="en-US" altLang="ja-JP" dirty="0" err="1" smtClean="0"/>
              <a:t>BranchPointdata</a:t>
            </a:r>
            <a:r>
              <a:rPr lang="en-US" altLang="ja-JP" dirty="0" smtClean="0"/>
              <a:t>)</a:t>
            </a:r>
            <a:r>
              <a:rPr lang="ja-JP" altLang="en-US" dirty="0" smtClean="0"/>
              <a:t>となるように</a:t>
            </a:r>
            <a:endParaRPr lang="en-US" altLang="ja-JP" dirty="0" smtClean="0"/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401" y="3026786"/>
            <a:ext cx="4962525" cy="354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47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Create Branch point in 3d image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143250" y="6312606"/>
            <a:ext cx="1666875" cy="369332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/>
              <a:t>Depth Slider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144102" y="5249408"/>
            <a:ext cx="4038600" cy="738664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 smtClean="0"/>
              <a:t>Now Point Number.</a:t>
            </a:r>
          </a:p>
          <a:p>
            <a:pPr algn="ctr"/>
            <a:r>
              <a:rPr kumimoji="1" lang="en-US" altLang="ja-JP" dirty="0" smtClean="0"/>
              <a:t>(if This Number is </a:t>
            </a:r>
            <a:r>
              <a:rPr kumimoji="1" lang="en-US" altLang="ja-JP" sz="2400" b="1" dirty="0" smtClean="0"/>
              <a:t>0</a:t>
            </a:r>
            <a:r>
              <a:rPr kumimoji="1" lang="en-US" altLang="ja-JP" dirty="0" smtClean="0"/>
              <a:t>, Add </a:t>
            </a:r>
            <a:r>
              <a:rPr kumimoji="1" lang="en-US" altLang="ja-JP" sz="2000" b="1" dirty="0" smtClean="0"/>
              <a:t>New Point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6" name="フリーフォーム 5"/>
          <p:cNvSpPr/>
          <p:nvPr/>
        </p:nvSpPr>
        <p:spPr>
          <a:xfrm>
            <a:off x="2895600" y="5625839"/>
            <a:ext cx="1257300" cy="489293"/>
          </a:xfrm>
          <a:custGeom>
            <a:avLst/>
            <a:gdLst>
              <a:gd name="connsiteX0" fmla="*/ 1257300 w 1257300"/>
              <a:gd name="connsiteY0" fmla="*/ 12961 h 489293"/>
              <a:gd name="connsiteX1" fmla="*/ 600075 w 1257300"/>
              <a:gd name="connsiteY1" fmla="*/ 60586 h 489293"/>
              <a:gd name="connsiteX2" fmla="*/ 904875 w 1257300"/>
              <a:gd name="connsiteY2" fmla="*/ 489211 h 489293"/>
              <a:gd name="connsiteX3" fmla="*/ 0 w 1257300"/>
              <a:gd name="connsiteY3" fmla="*/ 89161 h 489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7300" h="489293">
                <a:moveTo>
                  <a:pt x="1257300" y="12961"/>
                </a:moveTo>
                <a:cubicBezTo>
                  <a:pt x="958056" y="-2914"/>
                  <a:pt x="658812" y="-18789"/>
                  <a:pt x="600075" y="60586"/>
                </a:cubicBezTo>
                <a:cubicBezTo>
                  <a:pt x="541338" y="139961"/>
                  <a:pt x="1004887" y="484449"/>
                  <a:pt x="904875" y="489211"/>
                </a:cubicBezTo>
                <a:cubicBezTo>
                  <a:pt x="804863" y="493973"/>
                  <a:pt x="402431" y="291567"/>
                  <a:pt x="0" y="89161"/>
                </a:cubicBezTo>
              </a:path>
            </a:pathLst>
          </a:cu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 6"/>
          <p:cNvSpPr/>
          <p:nvPr/>
        </p:nvSpPr>
        <p:spPr>
          <a:xfrm>
            <a:off x="1514475" y="6209004"/>
            <a:ext cx="1647825" cy="344196"/>
          </a:xfrm>
          <a:custGeom>
            <a:avLst/>
            <a:gdLst>
              <a:gd name="connsiteX0" fmla="*/ 1647825 w 1647825"/>
              <a:gd name="connsiteY0" fmla="*/ 344196 h 344196"/>
              <a:gd name="connsiteX1" fmla="*/ 1362075 w 1647825"/>
              <a:gd name="connsiteY1" fmla="*/ 10821 h 344196"/>
              <a:gd name="connsiteX2" fmla="*/ 476250 w 1647825"/>
              <a:gd name="connsiteY2" fmla="*/ 96546 h 344196"/>
              <a:gd name="connsiteX3" fmla="*/ 0 w 1647825"/>
              <a:gd name="connsiteY3" fmla="*/ 248946 h 34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7825" h="344196">
                <a:moveTo>
                  <a:pt x="1647825" y="344196"/>
                </a:moveTo>
                <a:cubicBezTo>
                  <a:pt x="1602581" y="198146"/>
                  <a:pt x="1557337" y="52096"/>
                  <a:pt x="1362075" y="10821"/>
                </a:cubicBezTo>
                <a:cubicBezTo>
                  <a:pt x="1166812" y="-30454"/>
                  <a:pt x="703262" y="56858"/>
                  <a:pt x="476250" y="96546"/>
                </a:cubicBezTo>
                <a:cubicBezTo>
                  <a:pt x="249237" y="136233"/>
                  <a:pt x="124618" y="192589"/>
                  <a:pt x="0" y="248946"/>
                </a:cubicBezTo>
              </a:path>
            </a:pathLst>
          </a:cu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904279" y="1310119"/>
            <a:ext cx="4038600" cy="369332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/>
              <a:t>Volume data rendering</a:t>
            </a:r>
            <a:endParaRPr kumimoji="1" lang="ja-JP" altLang="en-US" dirty="0"/>
          </a:p>
        </p:txBody>
      </p:sp>
      <p:sp>
        <p:nvSpPr>
          <p:cNvPr id="9" name="フリーフォーム 8"/>
          <p:cNvSpPr/>
          <p:nvPr/>
        </p:nvSpPr>
        <p:spPr>
          <a:xfrm>
            <a:off x="561975" y="3000375"/>
            <a:ext cx="4543425" cy="1857375"/>
          </a:xfrm>
          <a:custGeom>
            <a:avLst/>
            <a:gdLst>
              <a:gd name="connsiteX0" fmla="*/ 0 w 4543425"/>
              <a:gd name="connsiteY0" fmla="*/ 0 h 1857375"/>
              <a:gd name="connsiteX1" fmla="*/ 4543425 w 4543425"/>
              <a:gd name="connsiteY1" fmla="*/ 1857375 h 1857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543425" h="1857375">
                <a:moveTo>
                  <a:pt x="0" y="0"/>
                </a:moveTo>
                <a:lnTo>
                  <a:pt x="4543425" y="1857375"/>
                </a:lnTo>
              </a:path>
            </a:pathLst>
          </a:custGeom>
          <a:noFill/>
          <a:ln w="38100">
            <a:solidFill>
              <a:srgbClr val="00B0F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フリーフォーム 9"/>
          <p:cNvSpPr/>
          <p:nvPr/>
        </p:nvSpPr>
        <p:spPr>
          <a:xfrm>
            <a:off x="1828800" y="1524000"/>
            <a:ext cx="4733925" cy="504825"/>
          </a:xfrm>
          <a:custGeom>
            <a:avLst/>
            <a:gdLst>
              <a:gd name="connsiteX0" fmla="*/ 0 w 4733925"/>
              <a:gd name="connsiteY0" fmla="*/ 0 h 504825"/>
              <a:gd name="connsiteX1" fmla="*/ 4733925 w 4733925"/>
              <a:gd name="connsiteY1" fmla="*/ 504825 h 50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33925" h="504825">
                <a:moveTo>
                  <a:pt x="0" y="0"/>
                </a:moveTo>
                <a:lnTo>
                  <a:pt x="4733925" y="504825"/>
                </a:lnTo>
              </a:path>
            </a:pathLst>
          </a:custGeom>
          <a:noFill/>
          <a:ln w="38100">
            <a:solidFill>
              <a:srgbClr val="00B0F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フリーフォーム 11"/>
          <p:cNvSpPr/>
          <p:nvPr/>
        </p:nvSpPr>
        <p:spPr>
          <a:xfrm>
            <a:off x="895350" y="3286125"/>
            <a:ext cx="3886200" cy="2428875"/>
          </a:xfrm>
          <a:custGeom>
            <a:avLst/>
            <a:gdLst>
              <a:gd name="connsiteX0" fmla="*/ 0 w 3886200"/>
              <a:gd name="connsiteY0" fmla="*/ 2428875 h 2428875"/>
              <a:gd name="connsiteX1" fmla="*/ 1333500 w 3886200"/>
              <a:gd name="connsiteY1" fmla="*/ 666750 h 2428875"/>
              <a:gd name="connsiteX2" fmla="*/ 3886200 w 3886200"/>
              <a:gd name="connsiteY2" fmla="*/ 0 h 242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86200" h="2428875">
                <a:moveTo>
                  <a:pt x="0" y="2428875"/>
                </a:moveTo>
                <a:cubicBezTo>
                  <a:pt x="342900" y="1750218"/>
                  <a:pt x="685800" y="1071562"/>
                  <a:pt x="1333500" y="666750"/>
                </a:cubicBezTo>
                <a:cubicBezTo>
                  <a:pt x="1981200" y="261938"/>
                  <a:pt x="2933700" y="130969"/>
                  <a:pt x="3886200" y="0"/>
                </a:cubicBezTo>
              </a:path>
            </a:pathLst>
          </a:cu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973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Create Branch point in 3d image</a:t>
            </a: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904279" y="1472044"/>
            <a:ext cx="4038600" cy="369332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/>
              <a:t>Volume data rendering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42900" y="1010379"/>
            <a:ext cx="4038600" cy="923330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err="1" smtClean="0"/>
              <a:t>Volumedata</a:t>
            </a:r>
            <a:r>
              <a:rPr kumimoji="1" lang="ja-JP" altLang="en-US" dirty="0" err="1" smtClean="0"/>
              <a:t>の等</a:t>
            </a:r>
            <a:r>
              <a:rPr kumimoji="1" lang="ja-JP" altLang="en-US" dirty="0" smtClean="0"/>
              <a:t>値面を</a:t>
            </a:r>
            <a:endParaRPr kumimoji="1" lang="en-US" altLang="ja-JP" dirty="0" smtClean="0"/>
          </a:p>
          <a:p>
            <a:pPr algn="ctr"/>
            <a:r>
              <a:rPr kumimoji="1" lang="en-US" altLang="ja-JP" dirty="0" err="1" smtClean="0"/>
              <a:t>isosurface</a:t>
            </a:r>
            <a:r>
              <a:rPr kumimoji="1" lang="ja-JP" altLang="en-US" dirty="0" smtClean="0"/>
              <a:t>による</a:t>
            </a:r>
            <a:r>
              <a:rPr kumimoji="1" lang="en-US" altLang="ja-JP" dirty="0" err="1" smtClean="0"/>
              <a:t>fv</a:t>
            </a:r>
            <a:r>
              <a:rPr kumimoji="1" lang="ja-JP" altLang="en-US" dirty="0" smtClean="0"/>
              <a:t>データと</a:t>
            </a:r>
            <a:endParaRPr kumimoji="1" lang="en-US" altLang="ja-JP" dirty="0" smtClean="0"/>
          </a:p>
          <a:p>
            <a:pPr algn="ctr"/>
            <a:r>
              <a:rPr kumimoji="1" lang="en-US" altLang="ja-JP" dirty="0" smtClean="0"/>
              <a:t>patch</a:t>
            </a:r>
            <a:r>
              <a:rPr kumimoji="1" lang="ja-JP" altLang="en-US" dirty="0" smtClean="0"/>
              <a:t>による</a:t>
            </a:r>
            <a:r>
              <a:rPr kumimoji="1" lang="en-US" altLang="ja-JP" dirty="0" smtClean="0"/>
              <a:t>3</a:t>
            </a:r>
            <a:r>
              <a:rPr kumimoji="1" lang="ja-JP" altLang="en-US" dirty="0" smtClean="0"/>
              <a:t>次元データの可視化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3533775" y="3839192"/>
            <a:ext cx="3095625" cy="923330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Step.1</a:t>
            </a:r>
            <a:r>
              <a:rPr kumimoji="1" lang="ja-JP" altLang="en-US" dirty="0" smtClean="0"/>
              <a:t>：</a:t>
            </a:r>
            <a:endParaRPr kumimoji="1" lang="en-US" altLang="ja-JP" dirty="0" smtClean="0"/>
          </a:p>
          <a:p>
            <a:pPr algn="ctr"/>
            <a:r>
              <a:rPr kumimoji="1" lang="en-US" altLang="ja-JP" dirty="0" smtClean="0"/>
              <a:t>Max-&gt;1,Min-&gt;0</a:t>
            </a:r>
            <a:r>
              <a:rPr kumimoji="1" lang="ja-JP" altLang="en-US" dirty="0" smtClean="0"/>
              <a:t>とし</a:t>
            </a:r>
            <a:r>
              <a:rPr kumimoji="1" lang="en-US" altLang="ja-JP" dirty="0" smtClean="0"/>
              <a:t>,</a:t>
            </a:r>
            <a:r>
              <a:rPr kumimoji="1" lang="ja-JP" altLang="en-US" dirty="0" smtClean="0"/>
              <a:t>等値面の閾値を入力</a:t>
            </a:r>
            <a:endParaRPr kumimoji="1" lang="ja-JP" altLang="en-US" dirty="0"/>
          </a:p>
        </p:txBody>
      </p:sp>
      <p:sp>
        <p:nvSpPr>
          <p:cNvPr id="16" name="円/楕円 15"/>
          <p:cNvSpPr/>
          <p:nvPr/>
        </p:nvSpPr>
        <p:spPr>
          <a:xfrm>
            <a:off x="1114425" y="3476625"/>
            <a:ext cx="523875" cy="455151"/>
          </a:xfrm>
          <a:prstGeom prst="ellipse">
            <a:avLst/>
          </a:pr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3533774" y="4945768"/>
            <a:ext cx="3095625" cy="646331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Step.2</a:t>
            </a:r>
            <a:r>
              <a:rPr kumimoji="1" lang="ja-JP" altLang="en-US" dirty="0" smtClean="0"/>
              <a:t>：</a:t>
            </a:r>
            <a:endParaRPr kumimoji="1" lang="en-US" altLang="ja-JP" dirty="0" smtClean="0"/>
          </a:p>
          <a:p>
            <a:pPr algn="ctr"/>
            <a:r>
              <a:rPr kumimoji="1" lang="en-US" altLang="ja-JP" dirty="0" smtClean="0"/>
              <a:t>Depth Range</a:t>
            </a:r>
            <a:r>
              <a:rPr kumimoji="1" lang="ja-JP" altLang="en-US" dirty="0" smtClean="0"/>
              <a:t>の入力</a:t>
            </a:r>
            <a:endParaRPr kumimoji="1" lang="en-US" altLang="ja-JP" dirty="0" smtClean="0"/>
          </a:p>
        </p:txBody>
      </p:sp>
      <p:sp>
        <p:nvSpPr>
          <p:cNvPr id="18" name="円/楕円 17"/>
          <p:cNvSpPr/>
          <p:nvPr/>
        </p:nvSpPr>
        <p:spPr>
          <a:xfrm>
            <a:off x="1867208" y="3468583"/>
            <a:ext cx="519380" cy="398505"/>
          </a:xfrm>
          <a:prstGeom prst="ellipse">
            <a:avLst/>
          </a:pr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3533773" y="5760720"/>
            <a:ext cx="3095625" cy="646331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Step.3</a:t>
            </a:r>
            <a:r>
              <a:rPr kumimoji="1" lang="ja-JP" altLang="en-US" dirty="0" smtClean="0"/>
              <a:t>：</a:t>
            </a:r>
            <a:endParaRPr kumimoji="1" lang="en-US" altLang="ja-JP" dirty="0" smtClean="0"/>
          </a:p>
          <a:p>
            <a:pPr algn="ctr"/>
            <a:r>
              <a:rPr kumimoji="1" lang="en-US" altLang="ja-JP" dirty="0" smtClean="0"/>
              <a:t>Apply</a:t>
            </a:r>
            <a:r>
              <a:rPr kumimoji="1" lang="ja-JP" altLang="en-US" dirty="0" smtClean="0"/>
              <a:t>を</a:t>
            </a:r>
            <a:r>
              <a:rPr kumimoji="1" lang="en-US" altLang="ja-JP" dirty="0" err="1" smtClean="0"/>
              <a:t>pussh</a:t>
            </a:r>
            <a:endParaRPr kumimoji="1" lang="en-US" altLang="ja-JP" dirty="0" smtClean="0"/>
          </a:p>
        </p:txBody>
      </p:sp>
      <p:sp>
        <p:nvSpPr>
          <p:cNvPr id="21" name="フリーフォーム 20"/>
          <p:cNvSpPr/>
          <p:nvPr/>
        </p:nvSpPr>
        <p:spPr>
          <a:xfrm>
            <a:off x="1407560" y="2958570"/>
            <a:ext cx="2147298" cy="1418221"/>
          </a:xfrm>
          <a:custGeom>
            <a:avLst/>
            <a:gdLst>
              <a:gd name="connsiteX0" fmla="*/ 2147298 w 2147298"/>
              <a:gd name="connsiteY0" fmla="*/ 1418221 h 1418221"/>
              <a:gd name="connsiteX1" fmla="*/ 1047964 w 2147298"/>
              <a:gd name="connsiteY1" fmla="*/ 41484 h 1418221"/>
              <a:gd name="connsiteX2" fmla="*/ 0 w 2147298"/>
              <a:gd name="connsiteY2" fmla="*/ 493547 h 141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7298" h="1418221">
                <a:moveTo>
                  <a:pt x="2147298" y="1418221"/>
                </a:moveTo>
                <a:cubicBezTo>
                  <a:pt x="1776572" y="806908"/>
                  <a:pt x="1405847" y="195596"/>
                  <a:pt x="1047964" y="41484"/>
                </a:cubicBezTo>
                <a:cubicBezTo>
                  <a:pt x="690081" y="-112628"/>
                  <a:pt x="345040" y="190459"/>
                  <a:pt x="0" y="493547"/>
                </a:cubicBezTo>
              </a:path>
            </a:pathLst>
          </a:cu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フリーフォーム 21"/>
          <p:cNvSpPr/>
          <p:nvPr/>
        </p:nvSpPr>
        <p:spPr>
          <a:xfrm>
            <a:off x="2280863" y="3842535"/>
            <a:ext cx="1284270" cy="1469204"/>
          </a:xfrm>
          <a:custGeom>
            <a:avLst/>
            <a:gdLst>
              <a:gd name="connsiteX0" fmla="*/ 1284270 w 1284270"/>
              <a:gd name="connsiteY0" fmla="*/ 1469204 h 1469204"/>
              <a:gd name="connsiteX1" fmla="*/ 0 w 1284270"/>
              <a:gd name="connsiteY1" fmla="*/ 0 h 1469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4270" h="1469204">
                <a:moveTo>
                  <a:pt x="1284270" y="1469204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フリーフォーム 22"/>
          <p:cNvSpPr/>
          <p:nvPr/>
        </p:nvSpPr>
        <p:spPr>
          <a:xfrm>
            <a:off x="585627" y="3821987"/>
            <a:ext cx="2917861" cy="2332233"/>
          </a:xfrm>
          <a:custGeom>
            <a:avLst/>
            <a:gdLst>
              <a:gd name="connsiteX0" fmla="*/ 2917861 w 2917861"/>
              <a:gd name="connsiteY0" fmla="*/ 2332233 h 2332233"/>
              <a:gd name="connsiteX1" fmla="*/ 842481 w 2917861"/>
              <a:gd name="connsiteY1" fmla="*/ 1715784 h 2332233"/>
              <a:gd name="connsiteX2" fmla="*/ 0 w 2917861"/>
              <a:gd name="connsiteY2" fmla="*/ 0 h 2332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17861" h="2332233">
                <a:moveTo>
                  <a:pt x="2917861" y="2332233"/>
                </a:moveTo>
                <a:cubicBezTo>
                  <a:pt x="2123326" y="2218361"/>
                  <a:pt x="1328791" y="2104489"/>
                  <a:pt x="842481" y="1715784"/>
                </a:cubicBezTo>
                <a:cubicBezTo>
                  <a:pt x="356171" y="1327079"/>
                  <a:pt x="178085" y="663539"/>
                  <a:pt x="0" y="0"/>
                </a:cubicBezTo>
              </a:path>
            </a:pathLst>
          </a:cu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350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Create Branch point in 3d image</a:t>
            </a:r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904279" y="1472044"/>
            <a:ext cx="4038600" cy="369332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smtClean="0"/>
              <a:t>Volume data rendering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3276921" y="4209061"/>
            <a:ext cx="3095625" cy="923330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Step.4</a:t>
            </a:r>
            <a:r>
              <a:rPr kumimoji="1" lang="ja-JP" altLang="en-US" dirty="0" smtClean="0"/>
              <a:t>：</a:t>
            </a:r>
            <a:endParaRPr kumimoji="1" lang="en-US" altLang="ja-JP" dirty="0" smtClean="0"/>
          </a:p>
          <a:p>
            <a:pPr algn="ctr"/>
            <a:r>
              <a:rPr kumimoji="1" lang="en-US" altLang="ja-JP" dirty="0" smtClean="0"/>
              <a:t>Point</a:t>
            </a:r>
            <a:r>
              <a:rPr kumimoji="1" lang="ja-JP" altLang="en-US" dirty="0" smtClean="0"/>
              <a:t>のラベルと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データテーブル使用</a:t>
            </a:r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3276921" y="5253867"/>
            <a:ext cx="4844026" cy="1200329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Step.5</a:t>
            </a:r>
            <a:r>
              <a:rPr kumimoji="1" lang="ja-JP" altLang="en-US" dirty="0" smtClean="0"/>
              <a:t>：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変更したい</a:t>
            </a:r>
            <a:r>
              <a:rPr kumimoji="1" lang="en-US" altLang="ja-JP" dirty="0" err="1" smtClean="0"/>
              <a:t>PointNumber</a:t>
            </a:r>
            <a:r>
              <a:rPr kumimoji="1" lang="ja-JP" altLang="en-US" dirty="0" smtClean="0"/>
              <a:t>の座標をクリック。</a:t>
            </a:r>
            <a:endParaRPr kumimoji="1" lang="en-US" altLang="ja-JP" dirty="0" smtClean="0"/>
          </a:p>
          <a:p>
            <a:pPr algn="ctr"/>
            <a:r>
              <a:rPr kumimoji="1" lang="ja-JP" altLang="en-US" dirty="0" smtClean="0"/>
              <a:t>スライダーバーで緑色の</a:t>
            </a:r>
            <a:r>
              <a:rPr kumimoji="1" lang="en-US" altLang="ja-JP" dirty="0" smtClean="0"/>
              <a:t>Point</a:t>
            </a:r>
            <a:r>
              <a:rPr kumimoji="1" lang="ja-JP" altLang="en-US" dirty="0" smtClean="0"/>
              <a:t>が移動。</a:t>
            </a:r>
            <a:endParaRPr kumimoji="1" lang="en-US" altLang="ja-JP" dirty="0" smtClean="0"/>
          </a:p>
          <a:p>
            <a:pPr algn="ctr"/>
            <a:r>
              <a:rPr kumimoji="1" lang="en-US" altLang="ja-JP" dirty="0" smtClean="0"/>
              <a:t>Set Point</a:t>
            </a:r>
            <a:r>
              <a:rPr kumimoji="1" lang="ja-JP" altLang="en-US" dirty="0" smtClean="0"/>
              <a:t>釦でアップロードされます</a:t>
            </a:r>
            <a:endParaRPr kumimoji="1" lang="en-US" altLang="ja-JP" dirty="0" smtClean="0"/>
          </a:p>
        </p:txBody>
      </p:sp>
      <p:sp>
        <p:nvSpPr>
          <p:cNvPr id="4" name="正方形/長方形 3"/>
          <p:cNvSpPr/>
          <p:nvPr/>
        </p:nvSpPr>
        <p:spPr>
          <a:xfrm>
            <a:off x="328773" y="3914454"/>
            <a:ext cx="1592494" cy="1931542"/>
          </a:xfrm>
          <a:prstGeom prst="rect">
            <a:avLst/>
          </a:pr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/>
        </p:nvSpPr>
        <p:spPr>
          <a:xfrm>
            <a:off x="4824733" y="2652920"/>
            <a:ext cx="404813" cy="162199"/>
          </a:xfrm>
          <a:prstGeom prst="rect">
            <a:avLst/>
          </a:pr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フリーフォーム 5"/>
          <p:cNvSpPr/>
          <p:nvPr/>
        </p:nvSpPr>
        <p:spPr>
          <a:xfrm>
            <a:off x="3945257" y="2677031"/>
            <a:ext cx="893871" cy="1884695"/>
          </a:xfrm>
          <a:custGeom>
            <a:avLst/>
            <a:gdLst>
              <a:gd name="connsiteX0" fmla="*/ 893871 w 893871"/>
              <a:gd name="connsiteY0" fmla="*/ 1884695 h 1884695"/>
              <a:gd name="connsiteX1" fmla="*/ 19 w 893871"/>
              <a:gd name="connsiteY1" fmla="*/ 220281 h 1884695"/>
              <a:gd name="connsiteX2" fmla="*/ 873323 w 893871"/>
              <a:gd name="connsiteY2" fmla="*/ 66169 h 1884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3871" h="1884695">
                <a:moveTo>
                  <a:pt x="893871" y="1884695"/>
                </a:moveTo>
                <a:cubicBezTo>
                  <a:pt x="448657" y="1204032"/>
                  <a:pt x="3444" y="523369"/>
                  <a:pt x="19" y="220281"/>
                </a:cubicBezTo>
                <a:cubicBezTo>
                  <a:pt x="-3406" y="-82807"/>
                  <a:pt x="434958" y="-8319"/>
                  <a:pt x="873323" y="66169"/>
                </a:cubicBezTo>
              </a:path>
            </a:pathLst>
          </a:cu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 6"/>
          <p:cNvSpPr/>
          <p:nvPr/>
        </p:nvSpPr>
        <p:spPr>
          <a:xfrm>
            <a:off x="1890445" y="4094654"/>
            <a:ext cx="1931542" cy="878038"/>
          </a:xfrm>
          <a:custGeom>
            <a:avLst/>
            <a:gdLst>
              <a:gd name="connsiteX0" fmla="*/ 1931542 w 1931542"/>
              <a:gd name="connsiteY0" fmla="*/ 878038 h 878038"/>
              <a:gd name="connsiteX1" fmla="*/ 441789 w 1931542"/>
              <a:gd name="connsiteY1" fmla="*/ 86928 h 878038"/>
              <a:gd name="connsiteX2" fmla="*/ 0 w 1931542"/>
              <a:gd name="connsiteY2" fmla="*/ 56106 h 878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1542" h="878038">
                <a:moveTo>
                  <a:pt x="1931542" y="878038"/>
                </a:moveTo>
                <a:cubicBezTo>
                  <a:pt x="1347627" y="550977"/>
                  <a:pt x="763713" y="223917"/>
                  <a:pt x="441789" y="86928"/>
                </a:cubicBezTo>
                <a:cubicBezTo>
                  <a:pt x="119865" y="-50061"/>
                  <a:pt x="59932" y="3022"/>
                  <a:pt x="0" y="56106"/>
                </a:cubicBezTo>
              </a:path>
            </a:pathLst>
          </a:cu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フリーフォーム 8"/>
          <p:cNvSpPr/>
          <p:nvPr/>
        </p:nvSpPr>
        <p:spPr>
          <a:xfrm>
            <a:off x="5003515" y="3277456"/>
            <a:ext cx="3339902" cy="2723181"/>
          </a:xfrm>
          <a:custGeom>
            <a:avLst/>
            <a:gdLst>
              <a:gd name="connsiteX0" fmla="*/ 2434975 w 3339902"/>
              <a:gd name="connsiteY0" fmla="*/ 2691829 h 2723181"/>
              <a:gd name="connsiteX1" fmla="*/ 3205537 w 3339902"/>
              <a:gd name="connsiteY1" fmla="*/ 2342508 h 2723181"/>
              <a:gd name="connsiteX2" fmla="*/ 0 w 3339902"/>
              <a:gd name="connsiteY2" fmla="*/ 0 h 2723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39902" h="2723181">
                <a:moveTo>
                  <a:pt x="2434975" y="2691829"/>
                </a:moveTo>
                <a:cubicBezTo>
                  <a:pt x="3023170" y="2741487"/>
                  <a:pt x="3611366" y="2791146"/>
                  <a:pt x="3205537" y="2342508"/>
                </a:cubicBezTo>
                <a:cubicBezTo>
                  <a:pt x="2799708" y="1893870"/>
                  <a:pt x="1399854" y="946935"/>
                  <a:pt x="0" y="0"/>
                </a:cubicBezTo>
              </a:path>
            </a:pathLst>
          </a:cu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フリーフォーム 9"/>
          <p:cNvSpPr/>
          <p:nvPr/>
        </p:nvSpPr>
        <p:spPr>
          <a:xfrm>
            <a:off x="1479479" y="6000108"/>
            <a:ext cx="2291137" cy="82193"/>
          </a:xfrm>
          <a:custGeom>
            <a:avLst/>
            <a:gdLst>
              <a:gd name="connsiteX0" fmla="*/ 2291137 w 2291137"/>
              <a:gd name="connsiteY0" fmla="*/ 0 h 82193"/>
              <a:gd name="connsiteX1" fmla="*/ 0 w 2291137"/>
              <a:gd name="connsiteY1" fmla="*/ 82193 h 82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91137" h="82193">
                <a:moveTo>
                  <a:pt x="2291137" y="0"/>
                </a:moveTo>
                <a:lnTo>
                  <a:pt x="0" y="82193"/>
                </a:lnTo>
              </a:path>
            </a:pathLst>
          </a:cu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1818526" y="5722706"/>
            <a:ext cx="1171254" cy="318498"/>
          </a:xfrm>
          <a:prstGeom prst="rect">
            <a:avLst/>
          </a:pr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フリーフォーム 11"/>
          <p:cNvSpPr/>
          <p:nvPr/>
        </p:nvSpPr>
        <p:spPr>
          <a:xfrm>
            <a:off x="2763748" y="6051479"/>
            <a:ext cx="1202077" cy="308224"/>
          </a:xfrm>
          <a:custGeom>
            <a:avLst/>
            <a:gdLst>
              <a:gd name="connsiteX0" fmla="*/ 1202077 w 1202077"/>
              <a:gd name="connsiteY0" fmla="*/ 308224 h 308224"/>
              <a:gd name="connsiteX1" fmla="*/ 0 w 1202077"/>
              <a:gd name="connsiteY1" fmla="*/ 0 h 308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02077" h="308224">
                <a:moveTo>
                  <a:pt x="1202077" y="308224"/>
                </a:moveTo>
                <a:lnTo>
                  <a:pt x="0" y="0"/>
                </a:lnTo>
              </a:path>
            </a:pathLst>
          </a:custGeom>
          <a:noFill/>
          <a:ln w="38100">
            <a:solidFill>
              <a:srgbClr val="C4222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716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Create Branch point in 3d image</a:t>
            </a:r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3256909" y="4363173"/>
            <a:ext cx="5229546" cy="1631216"/>
          </a:xfrm>
          <a:prstGeom prst="rect">
            <a:avLst/>
          </a:prstGeom>
          <a:solidFill>
            <a:schemeClr val="bg1"/>
          </a:solidFill>
          <a:ln w="254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Others</a:t>
            </a:r>
            <a:r>
              <a:rPr kumimoji="1" lang="ja-JP" altLang="en-US" dirty="0" smtClean="0"/>
              <a:t>：</a:t>
            </a:r>
            <a:endParaRPr kumimoji="1" lang="en-US" altLang="ja-JP" dirty="0" smtClean="0"/>
          </a:p>
          <a:p>
            <a:r>
              <a:rPr kumimoji="1" lang="en-US" altLang="ja-JP" dirty="0" smtClean="0"/>
              <a:t>Add New  Point </a:t>
            </a:r>
            <a:r>
              <a:rPr kumimoji="1" lang="en-US" altLang="ja-JP" dirty="0" smtClean="0">
                <a:sym typeface="Wingdings" panose="05000000000000000000" pitchFamily="2" charset="2"/>
              </a:rPr>
              <a:t></a:t>
            </a:r>
            <a:r>
              <a:rPr kumimoji="1" lang="en-US" altLang="ja-JP" dirty="0" err="1" smtClean="0">
                <a:sym typeface="Wingdings" panose="05000000000000000000" pitchFamily="2" charset="2"/>
              </a:rPr>
              <a:t>Nuw</a:t>
            </a:r>
            <a:r>
              <a:rPr kumimoji="1" lang="en-US" altLang="ja-JP" dirty="0" smtClean="0">
                <a:sym typeface="Wingdings" panose="05000000000000000000" pitchFamily="2" charset="2"/>
              </a:rPr>
              <a:t> Point Index =</a:t>
            </a:r>
            <a:r>
              <a:rPr kumimoji="1" lang="en-US" altLang="ja-JP" sz="2400" b="1" dirty="0" smtClean="0">
                <a:sym typeface="Wingdings" panose="05000000000000000000" pitchFamily="2" charset="2"/>
              </a:rPr>
              <a:t>0</a:t>
            </a:r>
          </a:p>
          <a:p>
            <a:r>
              <a:rPr lang="en-US" altLang="ja-JP" dirty="0" smtClean="0">
                <a:sym typeface="Wingdings" panose="05000000000000000000" pitchFamily="2" charset="2"/>
              </a:rPr>
              <a:t>Delete Point  Delete check box *</a:t>
            </a:r>
          </a:p>
          <a:p>
            <a:endParaRPr kumimoji="1" lang="en-US" altLang="ja-JP" sz="2000" dirty="0">
              <a:sym typeface="Wingdings" panose="05000000000000000000" pitchFamily="2" charset="2"/>
            </a:endParaRPr>
          </a:p>
          <a:p>
            <a:r>
              <a:rPr lang="en-US" altLang="ja-JP" sz="2000" dirty="0" smtClean="0">
                <a:sym typeface="Wingdings" panose="05000000000000000000" pitchFamily="2" charset="2"/>
              </a:rPr>
              <a:t>Apply  </a:t>
            </a:r>
            <a:r>
              <a:rPr lang="en-US" altLang="ja-JP" sz="2000" dirty="0" err="1" smtClean="0">
                <a:sym typeface="Wingdings" panose="05000000000000000000" pitchFamily="2" charset="2"/>
              </a:rPr>
              <a:t>writte</a:t>
            </a:r>
            <a:r>
              <a:rPr lang="en-US" altLang="ja-JP" sz="2000" dirty="0" smtClean="0">
                <a:sym typeface="Wingdings" panose="05000000000000000000" pitchFamily="2" charset="2"/>
              </a:rPr>
              <a:t> Point data(logical) to Work space</a:t>
            </a:r>
            <a:endParaRPr kumimoji="1" lang="en-US" altLang="ja-JP" sz="2000" dirty="0" smtClean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47071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ライズン">
  <a:themeElements>
    <a:clrScheme name="ホライズン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ホライズン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ホライズン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>
    <a:spDef>
      <a:spPr>
        <a:noFill/>
        <a:ln w="38100">
          <a:solidFill>
            <a:srgbClr val="C42222"/>
          </a:solidFill>
          <a:tailEnd type="triangle" w="lg" len="lg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20957</TotalTime>
  <Words>187</Words>
  <Application>Microsoft Office PowerPoint</Application>
  <PresentationFormat>画面に合わせる (4:3)</PresentationFormat>
  <Paragraphs>42</Paragraphs>
  <Slides>6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3" baseType="lpstr">
      <vt:lpstr>HGｺﾞｼｯｸM</vt:lpstr>
      <vt:lpstr>ＭＳ Ｐゴシック</vt:lpstr>
      <vt:lpstr>Arial</vt:lpstr>
      <vt:lpstr>Arial Narrow</vt:lpstr>
      <vt:lpstr>Calibri</vt:lpstr>
      <vt:lpstr>Wingdings</vt:lpstr>
      <vt:lpstr>ホライズン</vt:lpstr>
      <vt:lpstr>説明書</vt:lpstr>
      <vt:lpstr>Create Branch point in 3d image</vt:lpstr>
      <vt:lpstr>Create Branch point in 3d image</vt:lpstr>
      <vt:lpstr>Create Branch point in 3d image</vt:lpstr>
      <vt:lpstr>Create Branch point in 3d image</vt:lpstr>
      <vt:lpstr>Create Branch point in 3d image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脳血管構造のリモデリング ～脳血管形態変化の“自動”定量評価にむけて～</dc:title>
  <dc:creator>Pr.Masamoto</dc:creator>
  <cp:lastModifiedBy>KURIHARA</cp:lastModifiedBy>
  <cp:revision>485</cp:revision>
  <cp:lastPrinted>2013-04-24T01:27:20Z</cp:lastPrinted>
  <dcterms:created xsi:type="dcterms:W3CDTF">2011-08-23T10:40:42Z</dcterms:created>
  <dcterms:modified xsi:type="dcterms:W3CDTF">2016-09-01T15:20:51Z</dcterms:modified>
</cp:coreProperties>
</file>